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Lato" panose="020B0604020202020204" charset="0"/>
      <p:regular r:id="rId15"/>
      <p:bold r:id="rId16"/>
      <p:italic r:id="rId17"/>
      <p:boldItalic r:id="rId18"/>
    </p:embeddedFont>
    <p:embeddedFont>
      <p:font typeface="Raleway" panose="020B0604020202020204" charset="-52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64" y="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b9a0b07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b9a0b07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e965474a9_3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e965474a9_3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cb9a0b074_1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cb9a0b074_1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cb9a0b074_1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cb9a0b074_1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d5b15f0a3_5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d5b15f0a3_5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23630543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23630543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d251bb473_0_6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d251bb473_0_6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d251bb473_0_6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d251bb473_0_6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cb9a0b074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cb9a0b074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723630543_1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723630543_1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d814cf7d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d814cf7d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723630543_5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723630543_5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1"/>
          <p:cNvSpPr txBox="1">
            <a:spLocks noGrp="1"/>
          </p:cNvSpPr>
          <p:nvPr>
            <p:ph type="title" hasCustomPrompt="1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ctrTitle"/>
          </p:nvPr>
        </p:nvSpPr>
        <p:spPr>
          <a:xfrm>
            <a:off x="1406250" y="767750"/>
            <a:ext cx="6331500" cy="3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 i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Использование нетрадиционных приемов изобразительной деятельности в экологическом воспитании дошкольников</a:t>
            </a:r>
            <a:endParaRPr sz="3200" i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i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i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воспитатель:</a:t>
            </a:r>
            <a:endParaRPr sz="2300" i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i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Войнова Л.Е.</a:t>
            </a:r>
            <a:endParaRPr sz="2300" i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body" idx="1"/>
          </p:nvPr>
        </p:nvSpPr>
        <p:spPr>
          <a:xfrm>
            <a:off x="1049700" y="1080800"/>
            <a:ext cx="7044600" cy="4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900" b="1" i="1" u="sng">
                <a:solidFill>
                  <a:srgbClr val="4A86E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Оттиск поролоном</a:t>
            </a:r>
            <a:endParaRPr sz="1900" b="1" i="1" u="sng">
              <a:solidFill>
                <a:srgbClr val="4A86E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355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1400">
              <a:solidFill>
                <a:srgbClr val="11111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</a:pPr>
            <a:endParaRPr sz="3000" b="1">
              <a:solidFill>
                <a:schemeClr val="dk1"/>
              </a:solidFill>
            </a:endParaRPr>
          </a:p>
        </p:txBody>
      </p:sp>
      <p:sp>
        <p:nvSpPr>
          <p:cNvPr id="142" name="Google Shape;142;p22"/>
          <p:cNvSpPr txBox="1"/>
          <p:nvPr/>
        </p:nvSpPr>
        <p:spPr>
          <a:xfrm>
            <a:off x="276513" y="2752903"/>
            <a:ext cx="1929000" cy="20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endParaRPr sz="12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43" name="Google Shape;14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0851" y="1445400"/>
            <a:ext cx="3101149" cy="233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1850" y="1537688"/>
            <a:ext cx="2855875" cy="2148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3"/>
          <p:cNvSpPr txBox="1"/>
          <p:nvPr/>
        </p:nvSpPr>
        <p:spPr>
          <a:xfrm>
            <a:off x="2855550" y="687397"/>
            <a:ext cx="34329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l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p23"/>
          <p:cNvSpPr txBox="1"/>
          <p:nvPr/>
        </p:nvSpPr>
        <p:spPr>
          <a:xfrm>
            <a:off x="1211000" y="824175"/>
            <a:ext cx="7435200" cy="3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Вывод: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Нетрадиционные техники – это толчок к развитию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воображения, творчества, проявлению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самостоятельности, инициативы, выражения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индивидуальности. Применяя и комбинируя разные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способы изображения в одном рисунке, дошкольники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учатся думать, самостоятельно решать, какую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технику использовать, чтобы тот или иной образ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получился выразительным. Рисование с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использованием нетрадиционных техник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изображения не утомляет дошкольников, у них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сохраняется высокая активность, работоспособность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на протяжении всего времени, отведенного на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выполнение задания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4"/>
          <p:cNvSpPr txBox="1"/>
          <p:nvPr/>
        </p:nvSpPr>
        <p:spPr>
          <a:xfrm>
            <a:off x="1002650" y="1458400"/>
            <a:ext cx="72531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400" b="1">
                <a:latin typeface="Times New Roman"/>
                <a:ea typeface="Times New Roman"/>
                <a:cs typeface="Times New Roman"/>
                <a:sym typeface="Times New Roman"/>
              </a:rPr>
              <a:t>Спасибо за</a:t>
            </a:r>
            <a:endParaRPr sz="54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400" b="1">
                <a:latin typeface="Times New Roman"/>
                <a:ea typeface="Times New Roman"/>
                <a:cs typeface="Times New Roman"/>
                <a:sym typeface="Times New Roman"/>
              </a:rPr>
              <a:t>внимание!</a:t>
            </a:r>
            <a:endParaRPr sz="54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4"/>
          <p:cNvSpPr txBox="1">
            <a:spLocks noGrp="1"/>
          </p:cNvSpPr>
          <p:nvPr>
            <p:ph type="title" idx="4294967295"/>
          </p:nvPr>
        </p:nvSpPr>
        <p:spPr>
          <a:xfrm>
            <a:off x="1147500" y="612000"/>
            <a:ext cx="6849000" cy="415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ru-RU" sz="2400" dirty="0" smtClean="0">
                <a:latin typeface="Lato"/>
                <a:ea typeface="Lato"/>
                <a:cs typeface="Lato"/>
                <a:sym typeface="Lato"/>
              </a:rPr>
              <a:t>«Истоки способностей и дарования детей – на кончиках их пальцев. От пальцев, образно говоря, идут тончайшие нити – ручейки, которые питают источник творческой мысли. Другими словами, чем больше мастерства в детской руке, тем умнее ребёнок».                 В.А. Сухомлинский</a:t>
            </a:r>
            <a:r>
              <a:rPr lang="ru-RU" sz="1800" dirty="0" smtClean="0"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>
            <a:spLocks noGrp="1"/>
          </p:cNvSpPr>
          <p:nvPr>
            <p:ph type="body" idx="4294967295"/>
          </p:nvPr>
        </p:nvSpPr>
        <p:spPr>
          <a:xfrm>
            <a:off x="1211000" y="742225"/>
            <a:ext cx="6901500" cy="39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 i="1" u="sng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200" b="1" i="1" u="sng" dirty="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Цель:</a:t>
            </a:r>
            <a:r>
              <a:rPr lang="ru" sz="2200" b="1" i="1" dirty="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Познакомить детей с нетрадиционными техниками рисования. </a:t>
            </a:r>
            <a:r>
              <a:rPr lang="ru" sz="2200" b="1" i="1" dirty="0" smtClean="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Теоретически обосновать и экспериментально подтвердить эффективность средствами нетрадиционных техник рисования.</a:t>
            </a:r>
            <a:endParaRPr sz="2200" b="1" i="1" dirty="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200" b="1" i="1" u="sng" dirty="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Задачи:</a:t>
            </a:r>
            <a:endParaRPr sz="2200" b="1" i="1" u="sng" dirty="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200" b="1" i="1" dirty="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1) формировать у детей создавать самостоятельно рисунок. </a:t>
            </a:r>
            <a:endParaRPr sz="2200" b="1" i="1" dirty="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200" b="1" i="1" dirty="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 </a:t>
            </a:r>
            <a:r>
              <a:rPr lang="ru-RU" sz="2200" b="1" i="1" dirty="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</a:t>
            </a:r>
            <a:r>
              <a:rPr lang="ru" sz="2200" b="1" i="1" dirty="0" smtClean="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азвитию умения работать с разнообразным материалом</a:t>
            </a:r>
            <a:r>
              <a:rPr lang="ru" sz="2200" b="1" i="1" dirty="0" smtClean="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 b="1" i="1" dirty="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200" b="1" i="1" dirty="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3) воспитывать аккуратность в работе.</a:t>
            </a:r>
            <a:endParaRPr sz="2200" b="1" i="1" dirty="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200" dirty="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title"/>
          </p:nvPr>
        </p:nvSpPr>
        <p:spPr>
          <a:xfrm>
            <a:off x="364600" y="612000"/>
            <a:ext cx="7846200" cy="373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100" i="1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Рисование ватными палочками:</a:t>
            </a:r>
            <a:endParaRPr sz="2100" i="1" u="sng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1300" i="1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accent5"/>
                </a:solidFill>
              </a:rPr>
              <a:t/>
            </a:r>
            <a:br>
              <a:rPr lang="ru" sz="1900">
                <a:solidFill>
                  <a:schemeClr val="accent5"/>
                </a:solidFill>
              </a:rPr>
            </a:br>
            <a:endParaRPr sz="1900">
              <a:solidFill>
                <a:schemeClr val="accent5"/>
              </a:solidFill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5425" y="1214025"/>
            <a:ext cx="3159350" cy="2376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76100" y="1284137"/>
            <a:ext cx="2972950" cy="2236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1041725" y="664100"/>
            <a:ext cx="7070700" cy="37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100" i="1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Рисование ладошкой</a:t>
            </a:r>
            <a:endParaRPr sz="2100" i="1" u="sng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5200">
              <a:solidFill>
                <a:srgbClr val="0000FF"/>
              </a:solidFill>
            </a:endParaRPr>
          </a:p>
        </p:txBody>
      </p:sp>
      <p:pic>
        <p:nvPicPr>
          <p:cNvPr id="95" name="Google Shape;9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0074" y="1175750"/>
            <a:ext cx="2042326" cy="1536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81178" y="2904482"/>
            <a:ext cx="2042326" cy="1536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22375" y="2864725"/>
            <a:ext cx="2148026" cy="161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01773" y="2864722"/>
            <a:ext cx="2148026" cy="1616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71350" y="1204900"/>
            <a:ext cx="1964826" cy="1478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>
            <a:spLocks noGrp="1"/>
          </p:cNvSpPr>
          <p:nvPr>
            <p:ph type="body" idx="4294967295"/>
          </p:nvPr>
        </p:nvSpPr>
        <p:spPr>
          <a:xfrm>
            <a:off x="1173300" y="596700"/>
            <a:ext cx="6797400" cy="395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000" b="1" i="1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Отпечатки листьев</a:t>
            </a:r>
            <a:endParaRPr sz="2000" b="1" i="1" u="sng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1300" b="1" i="1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0"/>
              </a:spcBef>
              <a:spcAft>
                <a:spcPts val="1000"/>
              </a:spcAft>
              <a:buNone/>
            </a:pP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05" name="Google Shape;10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2337" y="1881600"/>
            <a:ext cx="2362676" cy="177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0125" y="884175"/>
            <a:ext cx="2027226" cy="152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48774" y="2695808"/>
            <a:ext cx="2362675" cy="1777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17599" y="1018875"/>
            <a:ext cx="1956474" cy="147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99998" y="2757526"/>
            <a:ext cx="2198576" cy="165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>
            <a:spLocks noGrp="1"/>
          </p:cNvSpPr>
          <p:nvPr>
            <p:ph type="body" idx="1"/>
          </p:nvPr>
        </p:nvSpPr>
        <p:spPr>
          <a:xfrm>
            <a:off x="1661725" y="575400"/>
            <a:ext cx="5148600" cy="124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900" b="1" i="1" u="sng">
                <a:solidFill>
                  <a:srgbClr val="4A86E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Оттиск смятой бумагой</a:t>
            </a:r>
            <a:endParaRPr sz="1900" b="1" i="1" u="sng">
              <a:solidFill>
                <a:srgbClr val="4A86E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</a:pPr>
            <a:endParaRPr sz="3000" b="1">
              <a:solidFill>
                <a:schemeClr val="dk1"/>
              </a:solidFill>
            </a:endParaRPr>
          </a:p>
        </p:txBody>
      </p:sp>
      <p:pic>
        <p:nvPicPr>
          <p:cNvPr id="115" name="Google Shape;11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265550"/>
            <a:ext cx="3302576" cy="248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11425" y="1476638"/>
            <a:ext cx="2911200" cy="219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title"/>
          </p:nvPr>
        </p:nvSpPr>
        <p:spPr>
          <a:xfrm>
            <a:off x="1796950" y="677125"/>
            <a:ext cx="5417100" cy="9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900" i="1" u="sng">
                <a:solidFill>
                  <a:srgbClr val="4A86E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Монотипия предметная (пейзажная)</a:t>
            </a:r>
            <a:endParaRPr sz="1900" i="1">
              <a:solidFill>
                <a:srgbClr val="4A86E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2" name="Google Shape;12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3874" y="1217500"/>
            <a:ext cx="2050998" cy="1543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9242" y="2906650"/>
            <a:ext cx="2440784" cy="1836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30788" y="2974875"/>
            <a:ext cx="2259424" cy="1699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96950" y="1217500"/>
            <a:ext cx="2050998" cy="1543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/>
        </p:nvSpPr>
        <p:spPr>
          <a:xfrm>
            <a:off x="2133013" y="566550"/>
            <a:ext cx="50262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3556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 i="1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Оттиск печатками из яблока и картофеля</a:t>
            </a:r>
            <a:endParaRPr sz="1900" b="1" i="1" u="sng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1" name="Google Shape;13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5523" y="1085538"/>
            <a:ext cx="1429077" cy="1905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1875" y="1028249"/>
            <a:ext cx="2198224" cy="165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42787" y="2910227"/>
            <a:ext cx="2276400" cy="1712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55325" y="1393300"/>
            <a:ext cx="2396652" cy="180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52275" y="3392263"/>
            <a:ext cx="1756976" cy="1322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767625" y="3196812"/>
            <a:ext cx="1756976" cy="1322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214</Words>
  <Application>Microsoft Office PowerPoint</Application>
  <PresentationFormat>Экран (16:9)</PresentationFormat>
  <Paragraphs>37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Lato</vt:lpstr>
      <vt:lpstr>Raleway</vt:lpstr>
      <vt:lpstr>Swiss</vt:lpstr>
      <vt:lpstr>Использование нетрадиционных приемов изобразительной деятельности в экологическом воспитании дошкольников  воспитатель: Войнова Л.Е.</vt:lpstr>
      <vt:lpstr>«Истоки способностей и дарования детей – на кончиках их пальцев. От пальцев, образно говоря, идут тончайшие нити – ручейки, которые питают источник творческой мысли. Другими словами, чем больше мастерства в детской руке, тем умнее ребёнок».                 В.А. Сухомлинский.</vt:lpstr>
      <vt:lpstr>Презентация PowerPoint</vt:lpstr>
      <vt:lpstr>Рисование ватными палочками:   </vt:lpstr>
      <vt:lpstr>Рисование ладошкой </vt:lpstr>
      <vt:lpstr>Презентация PowerPoint</vt:lpstr>
      <vt:lpstr>Презентация PowerPoint</vt:lpstr>
      <vt:lpstr>Монотипия предметная (пейзажная)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нетрадиционных приемов изобразительной деятельности в экологическом воспитании дошкольников  воспитатель: Войнова Л.Е.</dc:title>
  <cp:lastModifiedBy>User</cp:lastModifiedBy>
  <cp:revision>3</cp:revision>
  <dcterms:modified xsi:type="dcterms:W3CDTF">2024-11-17T14:04:18Z</dcterms:modified>
</cp:coreProperties>
</file>