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72" r:id="rId6"/>
    <p:sldId id="259" r:id="rId7"/>
    <p:sldId id="260" r:id="rId8"/>
    <p:sldId id="261" r:id="rId9"/>
    <p:sldId id="262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6009C-F08F-4102-B2D9-978E69932863}" type="datetimeFigureOut">
              <a:rPr lang="ru-RU" smtClean="0"/>
              <a:t>25.09.2019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BF806-5C65-4FF3-8DA2-5D5F9AE5898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lusana.ru/files/25511/653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883"/>
            <a:ext cx="9142859" cy="684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115616" y="6093296"/>
            <a:ext cx="7276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Подготовила: воспитатель средней группы </a:t>
            </a:r>
            <a:r>
              <a:rPr lang="ru-RU" dirty="0" err="1" smtClean="0">
                <a:solidFill>
                  <a:srgbClr val="C00000"/>
                </a:solidFill>
              </a:rPr>
              <a:t>Милова</a:t>
            </a:r>
            <a:r>
              <a:rPr lang="ru-RU" dirty="0" smtClean="0">
                <a:solidFill>
                  <a:srgbClr val="C00000"/>
                </a:solidFill>
              </a:rPr>
              <a:t> Елена Анатольевна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1880" y="6446621"/>
            <a:ext cx="1858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Сентябрь, 2019 г.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6876" y="116632"/>
            <a:ext cx="6569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МДОУ «Детский сад № 2 </a:t>
            </a:r>
            <a:r>
              <a:rPr lang="ru-RU" dirty="0" err="1" smtClean="0">
                <a:solidFill>
                  <a:srgbClr val="002060"/>
                </a:solidFill>
              </a:rPr>
              <a:t>Сонковского</a:t>
            </a:r>
            <a:r>
              <a:rPr lang="ru-RU" dirty="0" smtClean="0">
                <a:solidFill>
                  <a:srgbClr val="002060"/>
                </a:solidFill>
              </a:rPr>
              <a:t> района Тверской области»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74455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971600" y="1196752"/>
            <a:ext cx="7941568" cy="410445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2800" i="1" dirty="0" smtClean="0">
                <a:solidFill>
                  <a:srgbClr val="002060"/>
                </a:solidFill>
                <a:latin typeface="Georgia" pitchFamily="18" charset="0"/>
              </a:rPr>
              <a:t>«Ничто не действует в младых душах детских сильнее всеобщей власти примера, а между другими примерами ничей другой в них не впечатлевается глубже и твёрже примера родителей» </a:t>
            </a:r>
          </a:p>
          <a:p>
            <a:pPr algn="r">
              <a:buNone/>
            </a:pPr>
            <a:r>
              <a:rPr lang="ru-RU" sz="2800" i="1" dirty="0" smtClean="0">
                <a:solidFill>
                  <a:srgbClr val="002060"/>
                </a:solidFill>
                <a:latin typeface="Georgia" pitchFamily="18" charset="0"/>
              </a:rPr>
              <a:t>Н.И. Новиков</a:t>
            </a:r>
          </a:p>
          <a:p>
            <a:pPr algn="r">
              <a:buNone/>
            </a:pPr>
            <a:r>
              <a:rPr lang="ru-RU" sz="2800" i="1" dirty="0" smtClean="0">
                <a:solidFill>
                  <a:srgbClr val="002060"/>
                </a:solidFill>
                <a:latin typeface="Georgia" pitchFamily="18" charset="0"/>
              </a:rPr>
              <a:t> (русский писатель, общественный деятель)</a:t>
            </a:r>
            <a:endParaRPr lang="ru-RU" sz="2800" i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med" advClick="0" advTm="3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86314" y="285728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88257" y="151179"/>
            <a:ext cx="876748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	</a:t>
            </a:r>
            <a:r>
              <a:rPr lang="ru-RU" sz="28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Главное 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преимущество дошкольников в обучении личной безопасности состоит в том, что дети данного возраста выполняют четко сформулированную инструкцию родителей в связи с возрастными особенностями. </a:t>
            </a:r>
            <a:endParaRPr lang="ru-RU" sz="2800" dirty="0" smtClean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r>
              <a:rPr lang="ru-RU" sz="28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	</a:t>
            </a:r>
            <a:r>
              <a:rPr lang="ru-RU" sz="28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Необходимо 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выделить правила поведения, которые дети будут выполнять, так как от этого зависят их здоровье и безопасность. Эти правила следует подробно разъяснить детям, а затем следить за их выполнением. </a:t>
            </a:r>
            <a:br>
              <a:rPr lang="ru-RU" sz="28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	Задача 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взрослых состоит не только в том, чтобы оберегать и защищать ребёнка, но и в том, чтобы подготовить его к встрече с различными сложными, а порой опасными жизненными </a:t>
            </a:r>
            <a:r>
              <a:rPr lang="ru-RU" sz="28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ситуациями.</a:t>
            </a:r>
            <a:endParaRPr lang="ru-RU" sz="2800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ped-kopilka.ru/upload/blogs/7821_87e80725a170f19dce20bbc937a4fea3.jpg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804297"/>
            <a:ext cx="4357718" cy="40534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4643438" y="642918"/>
            <a:ext cx="428628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latin typeface="Segoe Print" pitchFamily="2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Ребенок </a:t>
            </a: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должен знать информацию о себе: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 </a:t>
            </a:r>
            <a:endParaRPr lang="ru-RU" sz="2000" dirty="0" smtClean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имя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, фамилию, адрес и номер телефона</a:t>
            </a:r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Обозначьте для ребенка границу </a:t>
            </a:r>
            <a:r>
              <a:rPr lang="ru-RU" sz="2000" b="1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«свой - чужой»</a:t>
            </a: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: установите правила относительно незнакомцев и следите за их выполнением.</a:t>
            </a:r>
            <a:br>
              <a:rPr lang="ru-RU" sz="20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Объясните ребенку: чужой – это любой человек, которого он не знает (независимо от того, как он себя ведет, кем себя представляет</a:t>
            </a:r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).</a:t>
            </a:r>
          </a:p>
          <a:p>
            <a:r>
              <a:rPr lang="ru-RU" dirty="0">
                <a:latin typeface="Segoe Print" pitchFamily="2" charset="0"/>
              </a:rPr>
              <a:t/>
            </a:r>
            <a:br>
              <a:rPr lang="ru-RU" dirty="0">
                <a:latin typeface="Segoe Print" pitchFamily="2" charset="0"/>
              </a:rPr>
            </a:br>
            <a:r>
              <a:rPr lang="ru-RU" dirty="0">
                <a:latin typeface="Segoe Print" pitchFamily="2" charset="0"/>
              </a:rPr>
              <a:t/>
            </a:r>
            <a:br>
              <a:rPr lang="ru-RU" dirty="0">
                <a:latin typeface="Segoe Print" pitchFamily="2" charset="0"/>
              </a:rPr>
            </a:br>
            <a:r>
              <a:rPr lang="ru-RU" dirty="0">
                <a:latin typeface="Segoe Print" pitchFamily="2" charset="0"/>
              </a:rPr>
              <a:t/>
            </a:r>
            <a:br>
              <a:rPr lang="ru-RU" dirty="0">
                <a:latin typeface="Segoe Print" pitchFamily="2" charset="0"/>
              </a:rPr>
            </a:br>
            <a:endParaRPr lang="ru-RU" dirty="0">
              <a:latin typeface="Segoe Pri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5013176"/>
            <a:ext cx="892971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Segoe Print" pitchFamily="2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Если ребенок остается один дома: он должен четко понимать, что дверь нельзя открывать </a:t>
            </a:r>
            <a:r>
              <a:rPr lang="ru-RU" sz="20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НИКОМУ</a:t>
            </a:r>
            <a:r>
              <a:rPr lang="ru-RU" sz="2000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, кроме мамы (папы, бабушки – оговорите круг лиц).</a:t>
            </a:r>
            <a:endParaRPr lang="ru-RU" sz="2000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244734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БЕЗОПАСНОСТЬ РЕБЁНКА ДОМА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211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Georgia" pitchFamily="18" charset="0"/>
              </a:rPr>
              <a:t>ВНИМАНИЕ! ОПАСНО!</a:t>
            </a:r>
            <a:endParaRPr lang="ru-RU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" t="2310" r="3048" b="2019"/>
          <a:stretch/>
        </p:blipFill>
        <p:spPr bwMode="auto">
          <a:xfrm>
            <a:off x="409446" y="1189881"/>
            <a:ext cx="3514481" cy="5358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" t="4704" r="2875" b="3898"/>
          <a:stretch/>
        </p:blipFill>
        <p:spPr bwMode="auto">
          <a:xfrm>
            <a:off x="4526958" y="3888792"/>
            <a:ext cx="4337602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139952" y="908720"/>
            <a:ext cx="474974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Georgia" pitchFamily="18" charset="0"/>
              </a:rPr>
              <a:t>Ребёнок должен знать, </a:t>
            </a:r>
            <a:r>
              <a:rPr lang="ru-RU" sz="2400" dirty="0" smtClean="0">
                <a:solidFill>
                  <a:srgbClr val="002060"/>
                </a:solidFill>
                <a:latin typeface="Georgia" pitchFamily="18" charset="0"/>
              </a:rPr>
              <a:t>что нельзя выглядывать в открытое окно или форточку; выходит на балкон без 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взрослых. </a:t>
            </a:r>
            <a:endParaRPr lang="ru-RU" sz="2400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Georgia" pitchFamily="18" charset="0"/>
              </a:rPr>
              <a:t>Если 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ребенок остается один дома: он должен четко понимать, что </a:t>
            </a:r>
            <a:endParaRPr lang="ru-RU" sz="2400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нельзя </a:t>
            </a:r>
            <a:r>
              <a:rPr lang="ru-RU" sz="2400" b="1" dirty="0">
                <a:solidFill>
                  <a:srgbClr val="C00000"/>
                </a:solidFill>
                <a:latin typeface="Georgia" pitchFamily="18" charset="0"/>
              </a:rPr>
              <a:t>открывать </a:t>
            </a:r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окно!</a:t>
            </a:r>
          </a:p>
          <a:p>
            <a:endParaRPr lang="ru-RU" sz="2000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09241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ped-kopilka.ru/upload/blogs/7821_fc61108b43faaf73bc690f05b211a267.jpg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" t="3636" r="2674" b="2363"/>
          <a:stretch/>
        </p:blipFill>
        <p:spPr bwMode="auto">
          <a:xfrm>
            <a:off x="132734" y="1484784"/>
            <a:ext cx="4439266" cy="4680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Предметы домашнего быта</a:t>
            </a:r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,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 которые являются источниками потенциальной опасности для детей, делятся на три группы: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6314" y="2143116"/>
            <a:ext cx="421484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- предметы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, которые взрослые должны хранить в недоступных для детей местах (бытовая химия, лекарства, спиртные напитки, сигареты, режуще-колющие инструменты).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ped-kopilka.ru/upload/blogs/7821_c3a33e401ce1226a598f2894b0cae1ce.jpg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3"/>
          <a:stretch/>
        </p:blipFill>
        <p:spPr bwMode="auto">
          <a:xfrm>
            <a:off x="1524246" y="263434"/>
            <a:ext cx="6095508" cy="4965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411211" y="5368535"/>
            <a:ext cx="83215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Georgia" pitchFamily="18" charset="0"/>
              </a:rPr>
              <a:t>-предметы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, которыми категорически запрещается пользоваться (спички, газовые плиты, розетки, включенные электроприборы);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-6000"/>
          </a:blip>
          <a:srcRect/>
          <a:stretch>
            <a:fillRect/>
          </a:stretch>
        </p:blipFill>
        <p:spPr bwMode="auto">
          <a:xfrm>
            <a:off x="1106237" y="188640"/>
            <a:ext cx="6715172" cy="48726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838091" y="5301208"/>
            <a:ext cx="7715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- предметы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, с которыми, в зависимости от возраста детей, нужно научиться правильно обращаться (иголка, ножницы, нож);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ped-kopilka.ru/upload/blogs/7821_12e30e3ff773a71a05f0754e6095189c.jpg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3" r="26211"/>
          <a:stretch/>
        </p:blipFill>
        <p:spPr bwMode="auto">
          <a:xfrm>
            <a:off x="611560" y="1214422"/>
            <a:ext cx="3461268" cy="4829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285720" y="188640"/>
            <a:ext cx="85725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При возникновении пожара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 в отсутствии взрослых - ребенку важно знать следующее:</a:t>
            </a:r>
            <a:r>
              <a:rPr lang="ru-RU" dirty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Georgia" pitchFamily="18" charset="0"/>
              </a:rPr>
            </a:br>
            <a:endParaRPr lang="ru-RU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09080" y="1214422"/>
            <a:ext cx="396737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- не прятаться 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под стол, в шкаф или под кровать (пожарные могут сразу не заметить ребенка и могут не успеть его спасти);</a:t>
            </a:r>
            <a:br>
              <a:rPr lang="ru-RU" sz="2800" dirty="0">
                <a:solidFill>
                  <a:srgbClr val="002060"/>
                </a:solidFill>
                <a:latin typeface="Georgia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- по возможности </a:t>
            </a:r>
            <a:r>
              <a:rPr lang="ru-RU" sz="2800" b="1" dirty="0">
                <a:solidFill>
                  <a:srgbClr val="002060"/>
                </a:solidFill>
                <a:latin typeface="Georgia" pitchFamily="18" charset="0"/>
              </a:rPr>
              <a:t>выбежать</a:t>
            </a:r>
            <a:r>
              <a:rPr lang="ru-RU" sz="2800" dirty="0">
                <a:solidFill>
                  <a:srgbClr val="002060"/>
                </a:solidFill>
                <a:latin typeface="Georgia" pitchFamily="18" charset="0"/>
              </a:rPr>
              <a:t> на балкон или выглянуть в окно и кричать о помощи.</a:t>
            </a:r>
          </a:p>
          <a:p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9952" y="1660145"/>
            <a:ext cx="4701208" cy="1584176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СПАСИБО </a:t>
            </a:r>
            <a:b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ЗА ВНИМАНИЕ!</a:t>
            </a:r>
            <a:endParaRPr lang="ru-RU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vos-ds63-karusel.edumsko.ru/uploads/2000/1846/section/260729/ikonki/plakat-kas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14" y="692696"/>
            <a:ext cx="4032448" cy="4904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175</TotalTime>
  <Words>226</Words>
  <Application>Microsoft Office PowerPoint</Application>
  <PresentationFormat>Экран (4:3)</PresentationFormat>
  <Paragraphs>28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Georgia</vt:lpstr>
      <vt:lpstr>Segoe Print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ВНИМАНИЕ! ОПАСНО!</vt:lpstr>
      <vt:lpstr>Предметы домашнего быта, которые являются источниками потенциальной опасности для детей, делятся на три группы:</vt:lpstr>
      <vt:lpstr>Презентация PowerPoint</vt:lpstr>
      <vt:lpstr>Презентация PowerPoint</vt:lpstr>
      <vt:lpstr>Презентация PowerPoint</vt:lpstr>
      <vt:lpstr>СПАСИБО 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Безопасность детей дома и на дороге!</dc:title>
  <dc:creator>Ксюша</dc:creator>
  <cp:lastModifiedBy>Пользователь</cp:lastModifiedBy>
  <cp:revision>22</cp:revision>
  <dcterms:created xsi:type="dcterms:W3CDTF">2016-01-19T13:04:00Z</dcterms:created>
  <dcterms:modified xsi:type="dcterms:W3CDTF">2019-09-25T06:38:43Z</dcterms:modified>
</cp:coreProperties>
</file>