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64" r:id="rId5"/>
    <p:sldId id="260" r:id="rId6"/>
    <p:sldId id="259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955" autoAdjust="0"/>
  </p:normalViewPr>
  <p:slideViewPr>
    <p:cSldViewPr>
      <p:cViewPr varScale="1">
        <p:scale>
          <a:sx n="84" d="100"/>
          <a:sy n="84" d="100"/>
        </p:scale>
        <p:origin x="69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0FF1E3-2386-45A1-89F1-3516BAEE38C7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5C616F-1EC0-46C0-A3B4-8906604456D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5C616F-1EC0-46C0-A3B4-8906604456DF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5C616F-1EC0-46C0-A3B4-8906604456DF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5C616F-1EC0-46C0-A3B4-8906604456DF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5C616F-1EC0-46C0-A3B4-8906604456DF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5C616F-1EC0-46C0-A3B4-8906604456DF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5C616F-1EC0-46C0-A3B4-8906604456DF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5C616F-1EC0-46C0-A3B4-8906604456DF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5C616F-1EC0-46C0-A3B4-8906604456DF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5C616F-1EC0-46C0-A3B4-8906604456DF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7ABE8-4A80-430B-A832-1B3C5522F6BE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C9173-E555-4938-8D30-8F849EEBC4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7ABE8-4A80-430B-A832-1B3C5522F6BE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C9173-E555-4938-8D30-8F849EEBC4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7ABE8-4A80-430B-A832-1B3C5522F6BE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C9173-E555-4938-8D30-8F849EEBC4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7ABE8-4A80-430B-A832-1B3C5522F6BE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C9173-E555-4938-8D30-8F849EEBC4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7ABE8-4A80-430B-A832-1B3C5522F6BE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C9173-E555-4938-8D30-8F849EEBC4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7ABE8-4A80-430B-A832-1B3C5522F6BE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C9173-E555-4938-8D30-8F849EEBC4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7ABE8-4A80-430B-A832-1B3C5522F6BE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C9173-E555-4938-8D30-8F849EEBC4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7ABE8-4A80-430B-A832-1B3C5522F6BE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C9173-E555-4938-8D30-8F849EEBC4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7ABE8-4A80-430B-A832-1B3C5522F6BE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C9173-E555-4938-8D30-8F849EEBC4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7ABE8-4A80-430B-A832-1B3C5522F6BE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C9173-E555-4938-8D30-8F849EEBC4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7ABE8-4A80-430B-A832-1B3C5522F6BE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C9173-E555-4938-8D30-8F849EEBC4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E7ABE8-4A80-430B-A832-1B3C5522F6BE}" type="datetimeFigureOut">
              <a:rPr lang="ru-RU" smtClean="0"/>
              <a:pPr/>
              <a:t>04.04.2020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1C9173-E555-4938-8D30-8F849EEBC49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227128233_khudozhnik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14338"/>
            <a:ext cx="9144000" cy="70723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420000">
            <a:off x="4199818" y="1503905"/>
            <a:ext cx="389854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solidFill>
                  <a:srgbClr val="FF0000"/>
                </a:solidFill>
              </a:rPr>
              <a:t>     Артикуляционная        гимнастика </a:t>
            </a:r>
          </a:p>
          <a:p>
            <a:endParaRPr lang="ru-RU" sz="32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3200" b="1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д</a:t>
            </a:r>
            <a:r>
              <a:rPr lang="ru-RU" sz="3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ля свистящих </a:t>
            </a:r>
          </a:p>
          <a:p>
            <a:pPr algn="ctr"/>
            <a:r>
              <a:rPr lang="ru-RU" sz="32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Звуков</a:t>
            </a:r>
          </a:p>
          <a:p>
            <a:pPr algn="ctr"/>
            <a:endParaRPr lang="ru-RU" sz="3200" b="1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wallpapers_6969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642974" y="0"/>
            <a:ext cx="9501222" cy="6858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Содержимое 5" descr="ograd16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5000628" y="3500414"/>
            <a:ext cx="4143372" cy="3357586"/>
          </a:xfrm>
        </p:spPr>
      </p:pic>
      <p:sp>
        <p:nvSpPr>
          <p:cNvPr id="8" name="TextBox 7"/>
          <p:cNvSpPr txBox="1"/>
          <p:nvPr/>
        </p:nvSpPr>
        <p:spPr>
          <a:xfrm>
            <a:off x="285720" y="357166"/>
            <a:ext cx="7300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</a:rPr>
              <a:t>Упражнение</a:t>
            </a:r>
            <a:r>
              <a:rPr lang="ru-RU" b="1" i="1" dirty="0" smtClean="0">
                <a:solidFill>
                  <a:srgbClr val="FF0000"/>
                </a:solidFill>
              </a:rPr>
              <a:t>     </a:t>
            </a:r>
            <a:r>
              <a:rPr lang="ru-RU" sz="4800" b="1" i="1" dirty="0" smtClean="0">
                <a:solidFill>
                  <a:srgbClr val="FF0000"/>
                </a:solidFill>
              </a:rPr>
              <a:t>«Заборчик»</a:t>
            </a:r>
            <a:endParaRPr lang="ru-RU" sz="4800" b="1" i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28662" y="1285860"/>
            <a:ext cx="442915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/>
              <a:t>Попросите ребенка улыбнуться,</a:t>
            </a:r>
          </a:p>
          <a:p>
            <a:r>
              <a:rPr lang="ru-RU" sz="2400" dirty="0"/>
              <a:t>п</a:t>
            </a:r>
            <a:r>
              <a:rPr lang="ru-RU" sz="2400" dirty="0" smtClean="0"/>
              <a:t>оместив верхние зубки на нижние.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Удержите такое положение 3-4 секунды.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Выполните упр. 3-4 раза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wallpapers_6969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-642974" y="0"/>
            <a:ext cx="10144195" cy="7143776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Упражнение «Трубочка»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muzik45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-12960000">
            <a:off x="5208214" y="3087498"/>
            <a:ext cx="3455094" cy="36583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71604" y="1428736"/>
            <a:ext cx="65373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/>
              <a:t>Вытяните губы трубочкой, как</a:t>
            </a:r>
          </a:p>
          <a:p>
            <a:r>
              <a:rPr lang="ru-RU" sz="2400" dirty="0" smtClean="0"/>
              <a:t>при произнесении звука «у»,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Удержите 3-4 секунды.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Выполните упр. 2-3 раза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857224" y="4357694"/>
            <a:ext cx="421032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Дудочка, дуди сильней.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Позовем мы всех друзей!</a:t>
            </a:r>
            <a:endParaRPr lang="ru-RU" sz="28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a842c75ea19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429783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Чередование упражнений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«заборчик» – «трубочка»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ograd16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356" y="1928802"/>
            <a:ext cx="2540000" cy="2286000"/>
          </a:xfrm>
          <a:prstGeom prst="rect">
            <a:avLst/>
          </a:prstGeom>
        </p:spPr>
      </p:pic>
      <p:pic>
        <p:nvPicPr>
          <p:cNvPr id="6" name="Рисунок 5" descr="muzik45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</a:blip>
          <a:stretch>
            <a:fillRect/>
          </a:stretch>
        </p:blipFill>
        <p:spPr>
          <a:xfrm rot="-13500000">
            <a:off x="5921301" y="2071595"/>
            <a:ext cx="2159000" cy="2286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1472" y="4786322"/>
            <a:ext cx="85725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7030A0"/>
                </a:solidFill>
              </a:rPr>
              <a:t>Выполните упражнения чередуя –»заборчик – трубочка»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7030A0"/>
                </a:solidFill>
              </a:rPr>
              <a:t>Упр. Выполняется 6-8 раз</a:t>
            </a:r>
            <a:endParaRPr lang="ru-RU" sz="28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269363-7d53d2e647a5e8a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51436" cy="6863577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Упражнение «Лопаточка»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7" name="Рисунок 6" descr="lopat14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9" y="2357430"/>
            <a:ext cx="3810008" cy="378621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71934" y="21431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000496" y="1357298"/>
            <a:ext cx="39395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</a:rPr>
              <a:t>Язычок широкий, гладкий –</a:t>
            </a:r>
          </a:p>
          <a:p>
            <a:r>
              <a:rPr lang="ru-RU" sz="2400" b="1" dirty="0" smtClean="0">
                <a:solidFill>
                  <a:srgbClr val="00B050"/>
                </a:solidFill>
              </a:rPr>
              <a:t>Получается лопатка.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5786" y="3000372"/>
            <a:ext cx="521497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7030A0"/>
                </a:solidFill>
              </a:rPr>
              <a:t>Откройте рот.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7030A0"/>
                </a:solidFill>
              </a:rPr>
              <a:t>Поместите широкий язычок на нижнюю губу,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7030A0"/>
                </a:solidFill>
              </a:rPr>
              <a:t>Помните его губами, произнося слог –</a:t>
            </a:r>
            <a:r>
              <a:rPr lang="ru-RU" sz="2400" dirty="0" err="1" smtClean="0">
                <a:solidFill>
                  <a:srgbClr val="7030A0"/>
                </a:solidFill>
              </a:rPr>
              <a:t>пя,пя,пя</a:t>
            </a:r>
            <a:r>
              <a:rPr lang="ru-RU" sz="2400" dirty="0" smtClean="0">
                <a:solidFill>
                  <a:srgbClr val="7030A0"/>
                </a:solidFill>
              </a:rPr>
              <a:t>.</a:t>
            </a:r>
          </a:p>
          <a:p>
            <a:r>
              <a:rPr lang="ru-RU" sz="2400" dirty="0" smtClean="0">
                <a:solidFill>
                  <a:srgbClr val="7030A0"/>
                </a:solidFill>
              </a:rPr>
              <a:t>Удержите распластанный . Неподвижный зык на нижней губе под счет от 1-10, не закрывая рта.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7030A0"/>
                </a:solidFill>
              </a:rPr>
              <a:t>Упражнение выполните 5-6 раз</a:t>
            </a:r>
            <a:endParaRPr lang="ru-RU" sz="2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73164695_23_japanese_style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9144000" cy="760982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FF0000"/>
                </a:solidFill>
              </a:rPr>
              <a:t>Упражнение «Горочка»</a:t>
            </a:r>
            <a:endParaRPr lang="ru-RU" i="1" dirty="0">
              <a:solidFill>
                <a:srgbClr val="FF0000"/>
              </a:solidFill>
            </a:endParaRPr>
          </a:p>
        </p:txBody>
      </p:sp>
      <p:pic>
        <p:nvPicPr>
          <p:cNvPr id="7" name="Рисунок 6" descr="1327168411_1aadffchldswg500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66725" b="75000"/>
          <a:stretch>
            <a:fillRect/>
          </a:stretch>
        </p:blipFill>
        <p:spPr>
          <a:xfrm>
            <a:off x="357158" y="2948418"/>
            <a:ext cx="4000528" cy="436421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357686" y="1357298"/>
            <a:ext cx="54944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Выше горка поднимись-</a:t>
            </a:r>
          </a:p>
          <a:p>
            <a:r>
              <a:rPr lang="ru-RU" sz="2800" b="1" dirty="0" smtClean="0">
                <a:solidFill>
                  <a:srgbClr val="7030A0"/>
                </a:solidFill>
              </a:rPr>
              <a:t>Мы помчимся с горки вниз!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29058" y="3357562"/>
            <a:ext cx="521494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 smtClean="0"/>
              <a:t>Растяните губы в улыбку, откройте рот.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Поместите кончик языка за нижние зубы.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Среднюю часть языка поднимите – «поднять горку».</a:t>
            </a:r>
          </a:p>
          <a:p>
            <a:r>
              <a:rPr lang="ru-RU" sz="2800" dirty="0" smtClean="0"/>
              <a:t>А теперь, опустите среднюю часть языка – «сломать горку»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/>
              <a:t>Выполните  упр. 5-7 раз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48923161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7F7F8"/>
              </a:clrFrom>
              <a:clrTo>
                <a:srgbClr val="F7F7F8">
                  <a:alpha val="0"/>
                </a:srgbClr>
              </a:clrTo>
            </a:clrChange>
          </a:blip>
          <a:srcRect r="44444" b="6145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7818" y="274638"/>
            <a:ext cx="3328982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Упражнение</a:t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 «Колесо»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00760" y="3786190"/>
            <a:ext cx="41951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</a:rPr>
              <a:t>Покатилось колесо,</a:t>
            </a:r>
          </a:p>
          <a:p>
            <a:r>
              <a:rPr lang="ru-RU" sz="2400" dirty="0" smtClean="0">
                <a:solidFill>
                  <a:srgbClr val="7030A0"/>
                </a:solidFill>
              </a:rPr>
              <a:t>Покатилось, вот и всё!</a:t>
            </a:r>
          </a:p>
          <a:p>
            <a:r>
              <a:rPr lang="ru-RU" sz="2400" dirty="0" smtClean="0">
                <a:solidFill>
                  <a:srgbClr val="7030A0"/>
                </a:solidFill>
              </a:rPr>
              <a:t>Колесо, вернись назад,</a:t>
            </a:r>
          </a:p>
          <a:p>
            <a:r>
              <a:rPr lang="ru-RU" sz="2400" dirty="0" smtClean="0">
                <a:solidFill>
                  <a:srgbClr val="7030A0"/>
                </a:solidFill>
              </a:rPr>
              <a:t>Пожалей мой самокат!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1472" y="428604"/>
            <a:ext cx="242886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 smtClean="0"/>
              <a:t>Основа этого упр. «Горка», только средняя часть языка</a:t>
            </a:r>
          </a:p>
          <a:p>
            <a:r>
              <a:rPr lang="ru-RU" sz="2400" dirty="0" smtClean="0"/>
              <a:t>Поднимается больше вперед, «выкатилось колесо»- «укатилось»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Упр. Выполнить 5-6 раз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1338065784_x5zw612jf0glmbc.jpe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29687" t="9145" r="4687" b="4978"/>
          <a:stretch>
            <a:fillRect/>
          </a:stretch>
        </p:blipFill>
        <p:spPr>
          <a:xfrm>
            <a:off x="3786182" y="1928778"/>
            <a:ext cx="5000660" cy="4214866"/>
          </a:xfrm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428728" y="274638"/>
            <a:ext cx="7258072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Упражнение «Загони мяч в ворота»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1142984"/>
            <a:ext cx="378618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B050"/>
                </a:solidFill>
              </a:rPr>
              <a:t>Скатайте шарик из ваты.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B050"/>
                </a:solidFill>
              </a:rPr>
              <a:t>Из двух кубиков постройте ворота.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B050"/>
                </a:solidFill>
              </a:rPr>
              <a:t>Попросите ребенка</a:t>
            </a:r>
          </a:p>
          <a:p>
            <a:r>
              <a:rPr lang="ru-RU" sz="2800" dirty="0" smtClean="0">
                <a:solidFill>
                  <a:srgbClr val="00B050"/>
                </a:solidFill>
              </a:rPr>
              <a:t>Выполнить упр. «Лопатка»,</a:t>
            </a:r>
          </a:p>
          <a:p>
            <a:r>
              <a:rPr lang="ru-RU" sz="2800" dirty="0" smtClean="0">
                <a:solidFill>
                  <a:srgbClr val="00B050"/>
                </a:solidFill>
              </a:rPr>
              <a:t>и подуть на  «Лопатку» так,</a:t>
            </a:r>
          </a:p>
          <a:p>
            <a:r>
              <a:rPr lang="ru-RU" sz="2800" dirty="0">
                <a:solidFill>
                  <a:srgbClr val="00B050"/>
                </a:solidFill>
              </a:rPr>
              <a:t>ч</a:t>
            </a:r>
            <a:r>
              <a:rPr lang="ru-RU" sz="2800" dirty="0" smtClean="0">
                <a:solidFill>
                  <a:srgbClr val="00B050"/>
                </a:solidFill>
              </a:rPr>
              <a:t>тобы ватный шарик попал в ворота.</a:t>
            </a:r>
          </a:p>
          <a:p>
            <a:pPr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B050"/>
                </a:solidFill>
              </a:rPr>
              <a:t>Выполните упр. 3-5 раз</a:t>
            </a:r>
            <a:endParaRPr lang="ru-RU" sz="28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440246"/>
          </a:xfrm>
        </p:spPr>
        <p:txBody>
          <a:bodyPr>
            <a:normAutofit/>
          </a:bodyPr>
          <a:lstStyle/>
          <a:p>
            <a:r>
              <a:rPr lang="ru-RU" sz="9600" b="1" i="1" dirty="0" smtClean="0">
                <a:solidFill>
                  <a:srgbClr val="C00000"/>
                </a:solidFill>
              </a:rPr>
              <a:t>Молодец !</a:t>
            </a:r>
            <a:endParaRPr lang="ru-RU" sz="9600" b="1" i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5984" y="5357826"/>
            <a:ext cx="68580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Похвалите ребенка после выполнения комплекса артикуляционной</a:t>
            </a:r>
          </a:p>
          <a:p>
            <a:r>
              <a:rPr lang="ru-RU" sz="2800" dirty="0"/>
              <a:t>г</a:t>
            </a:r>
            <a:r>
              <a:rPr lang="ru-RU" sz="2800" dirty="0" smtClean="0"/>
              <a:t>имнастики.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310</Words>
  <Application>Microsoft Office PowerPoint</Application>
  <PresentationFormat>Экран (4:3)</PresentationFormat>
  <Paragraphs>63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Calibri</vt:lpstr>
      <vt:lpstr>Тема Office</vt:lpstr>
      <vt:lpstr>Презентация PowerPoint</vt:lpstr>
      <vt:lpstr>Презентация PowerPoint</vt:lpstr>
      <vt:lpstr>Упражнение «Трубочка»</vt:lpstr>
      <vt:lpstr>Чередование упражнений «заборчик» – «трубочка»</vt:lpstr>
      <vt:lpstr>Упражнение «Лопаточка»</vt:lpstr>
      <vt:lpstr>Упражнение «Горочка»</vt:lpstr>
      <vt:lpstr>Упражнение  «Колесо»</vt:lpstr>
      <vt:lpstr>Упражнение «Загони мяч в ворота»</vt:lpstr>
      <vt:lpstr>Молодец !</vt:lpstr>
    </vt:vector>
  </TitlesOfParts>
  <Company>Acer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Valued Acer Customer</dc:creator>
  <cp:lastModifiedBy>Admin</cp:lastModifiedBy>
  <cp:revision>3</cp:revision>
  <dcterms:created xsi:type="dcterms:W3CDTF">2012-08-07T06:49:16Z</dcterms:created>
  <dcterms:modified xsi:type="dcterms:W3CDTF">2020-04-04T09:52:16Z</dcterms:modified>
</cp:coreProperties>
</file>